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3" r:id="rId9"/>
    <p:sldId id="261" r:id="rId10"/>
    <p:sldId id="265" r:id="rId11"/>
    <p:sldId id="264" r:id="rId12"/>
    <p:sldId id="266"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4502D-1B86-B7BA-F0A4-A5E4C18DC94D}" v="71" dt="2025-08-14T21:45:37.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4076" autoAdjust="0"/>
  </p:normalViewPr>
  <p:slideViewPr>
    <p:cSldViewPr snapToGrid="0">
      <p:cViewPr varScale="1">
        <p:scale>
          <a:sx n="132" d="100"/>
          <a:sy n="132"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2364502D-1B86-B7BA-F0A4-A5E4C18DC94D}"/>
    <pc:docChg chg="modSld">
      <pc:chgData name="Guppy, Talia" userId="S::talia.guppy@lausd.net::a4cf7a8a-d662-4541-a89c-e346407241b2" providerId="AD" clId="Web-{2364502D-1B86-B7BA-F0A4-A5E4C18DC94D}" dt="2025-08-14T21:45:37.421" v="69" actId="1076"/>
      <pc:docMkLst>
        <pc:docMk/>
      </pc:docMkLst>
      <pc:sldChg chg="addSp modSp">
        <pc:chgData name="Guppy, Talia" userId="S::talia.guppy@lausd.net::a4cf7a8a-d662-4541-a89c-e346407241b2" providerId="AD" clId="Web-{2364502D-1B86-B7BA-F0A4-A5E4C18DC94D}" dt="2025-08-14T21:42:48.571" v="24" actId="1076"/>
        <pc:sldMkLst>
          <pc:docMk/>
          <pc:sldMk cId="109857222" sldId="256"/>
        </pc:sldMkLst>
        <pc:spChg chg="mod">
          <ac:chgData name="Guppy, Talia" userId="S::talia.guppy@lausd.net::a4cf7a8a-d662-4541-a89c-e346407241b2" providerId="AD" clId="Web-{2364502D-1B86-B7BA-F0A4-A5E4C18DC94D}" dt="2025-08-14T21:42:37.570" v="22" actId="20577"/>
          <ac:spMkLst>
            <pc:docMk/>
            <pc:sldMk cId="109857222" sldId="256"/>
            <ac:spMk id="3" creationId="{00000000-0000-0000-0000-000000000000}"/>
          </ac:spMkLst>
        </pc:spChg>
        <pc:picChg chg="add mod">
          <ac:chgData name="Guppy, Talia" userId="S::talia.guppy@lausd.net::a4cf7a8a-d662-4541-a89c-e346407241b2" providerId="AD" clId="Web-{2364502D-1B86-B7BA-F0A4-A5E4C18DC94D}" dt="2025-08-14T21:42:48.571" v="24" actId="1076"/>
          <ac:picMkLst>
            <pc:docMk/>
            <pc:sldMk cId="109857222" sldId="256"/>
            <ac:picMk id="4" creationId="{4B9FACE9-9026-09DE-8310-11C559483D3B}"/>
          </ac:picMkLst>
        </pc:picChg>
      </pc:sldChg>
      <pc:sldChg chg="addSp delSp modSp">
        <pc:chgData name="Guppy, Talia" userId="S::talia.guppy@lausd.net::a4cf7a8a-d662-4541-a89c-e346407241b2" providerId="AD" clId="Web-{2364502D-1B86-B7BA-F0A4-A5E4C18DC94D}" dt="2025-08-14T21:45:37.421" v="69" actId="1076"/>
        <pc:sldMkLst>
          <pc:docMk/>
          <pc:sldMk cId="75785664" sldId="267"/>
        </pc:sldMkLst>
        <pc:spChg chg="mod">
          <ac:chgData name="Guppy, Talia" userId="S::talia.guppy@lausd.net::a4cf7a8a-d662-4541-a89c-e346407241b2" providerId="AD" clId="Web-{2364502D-1B86-B7BA-F0A4-A5E4C18DC94D}" dt="2025-08-14T21:45:29.531" v="68" actId="20577"/>
          <ac:spMkLst>
            <pc:docMk/>
            <pc:sldMk cId="75785664" sldId="267"/>
            <ac:spMk id="2" creationId="{55AE303F-24D5-436C-824E-91ABAB52AD00}"/>
          </ac:spMkLst>
        </pc:spChg>
        <pc:spChg chg="del">
          <ac:chgData name="Guppy, Talia" userId="S::talia.guppy@lausd.net::a4cf7a8a-d662-4541-a89c-e346407241b2" providerId="AD" clId="Web-{2364502D-1B86-B7BA-F0A4-A5E4C18DC94D}" dt="2025-08-14T21:44:36.091" v="38"/>
          <ac:spMkLst>
            <pc:docMk/>
            <pc:sldMk cId="75785664" sldId="267"/>
            <ac:spMk id="32" creationId="{8930EBA3-4D2E-42E8-B828-834555328D85}"/>
          </ac:spMkLst>
        </pc:spChg>
        <pc:spChg chg="del">
          <ac:chgData name="Guppy, Talia" userId="S::talia.guppy@lausd.net::a4cf7a8a-d662-4541-a89c-e346407241b2" providerId="AD" clId="Web-{2364502D-1B86-B7BA-F0A4-A5E4C18DC94D}" dt="2025-08-14T21:44:36.091" v="38"/>
          <ac:spMkLst>
            <pc:docMk/>
            <pc:sldMk cId="75785664" sldId="267"/>
            <ac:spMk id="34" creationId="{E58B2195-5055-402F-A3E7-53FF0E4980C3}"/>
          </ac:spMkLst>
        </pc:spChg>
        <pc:spChg chg="del">
          <ac:chgData name="Guppy, Talia" userId="S::talia.guppy@lausd.net::a4cf7a8a-d662-4541-a89c-e346407241b2" providerId="AD" clId="Web-{2364502D-1B86-B7BA-F0A4-A5E4C18DC94D}" dt="2025-08-14T21:44:36.091" v="38"/>
          <ac:spMkLst>
            <pc:docMk/>
            <pc:sldMk cId="75785664" sldId="267"/>
            <ac:spMk id="36" creationId="{528AA953-F4F9-4DC5-97C7-491F4AF937DC}"/>
          </ac:spMkLst>
        </pc:spChg>
        <pc:spChg chg="add">
          <ac:chgData name="Guppy, Talia" userId="S::talia.guppy@lausd.net::a4cf7a8a-d662-4541-a89c-e346407241b2" providerId="AD" clId="Web-{2364502D-1B86-B7BA-F0A4-A5E4C18DC94D}" dt="2025-08-14T21:44:36.091" v="38"/>
          <ac:spMkLst>
            <pc:docMk/>
            <pc:sldMk cId="75785664" sldId="267"/>
            <ac:spMk id="41" creationId="{870A1295-61BC-4214-AA3E-D396673024D0}"/>
          </ac:spMkLst>
        </pc:spChg>
        <pc:grpChg chg="add">
          <ac:chgData name="Guppy, Talia" userId="S::talia.guppy@lausd.net::a4cf7a8a-d662-4541-a89c-e346407241b2" providerId="AD" clId="Web-{2364502D-1B86-B7BA-F0A4-A5E4C18DC94D}" dt="2025-08-14T21:44:36.091" v="38"/>
          <ac:grpSpMkLst>
            <pc:docMk/>
            <pc:sldMk cId="75785664" sldId="267"/>
            <ac:grpSpMk id="43" creationId="{0B139475-2B26-4CA9-9413-DE741E49F7BB}"/>
          </ac:grpSpMkLst>
        </pc:grpChg>
        <pc:picChg chg="add mod">
          <ac:chgData name="Guppy, Talia" userId="S::talia.guppy@lausd.net::a4cf7a8a-d662-4541-a89c-e346407241b2" providerId="AD" clId="Web-{2364502D-1B86-B7BA-F0A4-A5E4C18DC94D}" dt="2025-08-14T21:45:37.421" v="69" actId="1076"/>
          <ac:picMkLst>
            <pc:docMk/>
            <pc:sldMk cId="75785664" sldId="267"/>
            <ac:picMk id="3" creationId="{427BF89F-0DEF-5BE5-5FC7-B4F8CBA986A0}"/>
          </ac:picMkLst>
        </pc:picChg>
        <pc:picChg chg="del">
          <ac:chgData name="Guppy, Talia" userId="S::talia.guppy@lausd.net::a4cf7a8a-d662-4541-a89c-e346407241b2" providerId="AD" clId="Web-{2364502D-1B86-B7BA-F0A4-A5E4C18DC94D}" dt="2025-08-14T21:44:18.231" v="36"/>
          <ac:picMkLst>
            <pc:docMk/>
            <pc:sldMk cId="75785664" sldId="267"/>
            <ac:picMk id="4" creationId="{EC2E16B4-D564-35A7-DBA9-70A471460664}"/>
          </ac:picMkLst>
        </pc:picChg>
      </pc:sldChg>
      <pc:sldChg chg="addSp delSp modSp modNotes">
        <pc:chgData name="Guppy, Talia" userId="S::talia.guppy@lausd.net::a4cf7a8a-d662-4541-a89c-e346407241b2" providerId="AD" clId="Web-{2364502D-1B86-B7BA-F0A4-A5E4C18DC94D}" dt="2025-08-14T21:44:17.184" v="35"/>
        <pc:sldMkLst>
          <pc:docMk/>
          <pc:sldMk cId="1207298452" sldId="268"/>
        </pc:sldMkLst>
        <pc:picChg chg="add mod">
          <ac:chgData name="Guppy, Talia" userId="S::talia.guppy@lausd.net::a4cf7a8a-d662-4541-a89c-e346407241b2" providerId="AD" clId="Web-{2364502D-1B86-B7BA-F0A4-A5E4C18DC94D}" dt="2025-08-14T21:44:02.074" v="31" actId="14100"/>
          <ac:picMkLst>
            <pc:docMk/>
            <pc:sldMk cId="1207298452" sldId="268"/>
            <ac:picMk id="3" creationId="{AC26E3B2-3743-1D8C-5B12-16466A0B6C8B}"/>
          </ac:picMkLst>
        </pc:picChg>
        <pc:picChg chg="del">
          <ac:chgData name="Guppy, Talia" userId="S::talia.guppy@lausd.net::a4cf7a8a-d662-4541-a89c-e346407241b2" providerId="AD" clId="Web-{2364502D-1B86-B7BA-F0A4-A5E4C18DC94D}" dt="2025-08-14T21:43:16.369" v="25"/>
          <ac:picMkLst>
            <pc:docMk/>
            <pc:sldMk cId="1207298452" sldId="268"/>
            <ac:picMk id="1026" creationId="{F28EDB94-7F2D-BEC3-E95C-8A45345FE12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603A4-9A1F-4F73-BCD0-79762D1CC2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2D1AC8-3608-40D3-AF25-E6555D5DA87F}">
      <dgm:prSet phldrT="[Text]" phldr="0"/>
      <dgm:spPr/>
      <dgm:t>
        <a:bodyPr/>
        <a:lstStyle/>
        <a:p>
          <a:pPr rtl="0"/>
          <a:r>
            <a:rPr lang="en-US" dirty="0">
              <a:latin typeface="Calibri Light" panose="020F0302020204030204"/>
            </a:rPr>
            <a:t>Learn about what Diwali is</a:t>
          </a:r>
          <a:endParaRPr lang="en-US" dirty="0"/>
        </a:p>
      </dgm:t>
    </dgm:pt>
    <dgm:pt modelId="{0EAE6F2A-1E07-4CE5-AC67-36AC1C2963DB}" type="parTrans" cxnId="{516180D2-16B2-4059-83B4-E5E9041025B1}">
      <dgm:prSet/>
      <dgm:spPr/>
      <dgm:t>
        <a:bodyPr/>
        <a:lstStyle/>
        <a:p>
          <a:endParaRPr lang="en-US"/>
        </a:p>
      </dgm:t>
    </dgm:pt>
    <dgm:pt modelId="{13E087BD-2FE7-450E-B784-197B0779C045}" type="sibTrans" cxnId="{516180D2-16B2-4059-83B4-E5E9041025B1}">
      <dgm:prSet/>
      <dgm:spPr/>
      <dgm:t>
        <a:bodyPr/>
        <a:lstStyle/>
        <a:p>
          <a:endParaRPr lang="en-US"/>
        </a:p>
      </dgm:t>
    </dgm:pt>
    <dgm:pt modelId="{0A6FACD2-DFFA-4904-9750-EF63CEB65354}" type="pres">
      <dgm:prSet presAssocID="{4D4603A4-9A1F-4F73-BCD0-79762D1CC2F3}" presName="diagram" presStyleCnt="0">
        <dgm:presLayoutVars>
          <dgm:dir/>
          <dgm:resizeHandles val="exact"/>
        </dgm:presLayoutVars>
      </dgm:prSet>
      <dgm:spPr/>
    </dgm:pt>
    <dgm:pt modelId="{665E4AA4-F185-489B-AB2E-1C50027AD7C7}" type="pres">
      <dgm:prSet presAssocID="{192D1AC8-3608-40D3-AF25-E6555D5DA87F}" presName="node" presStyleLbl="node1" presStyleIdx="0" presStyleCnt="1">
        <dgm:presLayoutVars>
          <dgm:bulletEnabled val="1"/>
        </dgm:presLayoutVars>
      </dgm:prSet>
      <dgm:spPr/>
    </dgm:pt>
  </dgm:ptLst>
  <dgm:cxnLst>
    <dgm:cxn modelId="{32522D62-193A-481F-A510-E10B0F87A956}" type="presOf" srcId="{192D1AC8-3608-40D3-AF25-E6555D5DA87F}" destId="{665E4AA4-F185-489B-AB2E-1C50027AD7C7}" srcOrd="0" destOrd="0" presId="urn:microsoft.com/office/officeart/2005/8/layout/default"/>
    <dgm:cxn modelId="{E5954CA3-6B80-4805-8A80-7244ED86BADC}" type="presOf" srcId="{4D4603A4-9A1F-4F73-BCD0-79762D1CC2F3}" destId="{0A6FACD2-DFFA-4904-9750-EF63CEB65354}" srcOrd="0" destOrd="0" presId="urn:microsoft.com/office/officeart/2005/8/layout/default"/>
    <dgm:cxn modelId="{516180D2-16B2-4059-83B4-E5E9041025B1}" srcId="{4D4603A4-9A1F-4F73-BCD0-79762D1CC2F3}" destId="{192D1AC8-3608-40D3-AF25-E6555D5DA87F}" srcOrd="0" destOrd="0" parTransId="{0EAE6F2A-1E07-4CE5-AC67-36AC1C2963DB}" sibTransId="{13E087BD-2FE7-450E-B784-197B0779C045}"/>
    <dgm:cxn modelId="{93B4D8B5-3E96-475A-AC3B-8F2964F071EB}" type="presParOf" srcId="{0A6FACD2-DFFA-4904-9750-EF63CEB65354}" destId="{665E4AA4-F185-489B-AB2E-1C50027AD7C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4AA4-F185-489B-AB2E-1C50027AD7C7}">
      <dsp:nvSpPr>
        <dsp:cNvPr id="0" name=""/>
        <dsp:cNvSpPr/>
      </dsp:nvSpPr>
      <dsp:spPr>
        <a:xfrm>
          <a:off x="1632793" y="665"/>
          <a:ext cx="7250013" cy="4350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latin typeface="Calibri Light" panose="020F0302020204030204"/>
            </a:rPr>
            <a:t>Learn about what Diwali is</a:t>
          </a:r>
          <a:endParaRPr lang="en-US" sz="6500" kern="1200" dirty="0"/>
        </a:p>
      </dsp:txBody>
      <dsp:txXfrm>
        <a:off x="1632793" y="665"/>
        <a:ext cx="7250013" cy="4350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76F24-2A2A-44B0-8D8B-F022CF6F469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B83C3-DF8C-438F-9E8E-C23CBDDB9A1C}" type="slidenum">
              <a:rPr lang="en-US" smtClean="0"/>
              <a:t>‹#›</a:t>
            </a:fld>
            <a:endParaRPr lang="en-US"/>
          </a:p>
        </p:txBody>
      </p:sp>
    </p:spTree>
    <p:extLst>
      <p:ext uri="{BB962C8B-B14F-4D97-AF65-F5344CB8AC3E}">
        <p14:creationId xmlns:p14="http://schemas.microsoft.com/office/powerpoint/2010/main" val="362795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VtMwjW6Gzq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4:03</a:t>
            </a:r>
          </a:p>
          <a:p>
            <a:r>
              <a:rPr lang="en-US" dirty="0">
                <a:hlinkClick r:id="rId3"/>
              </a:rPr>
              <a:t>What Is Diwali and How Is It Celebrated? - YouTube</a:t>
            </a:r>
            <a:endParaRPr lang="en-US" dirty="0"/>
          </a:p>
        </p:txBody>
      </p:sp>
      <p:sp>
        <p:nvSpPr>
          <p:cNvPr id="4" name="Slide Number Placeholder 3"/>
          <p:cNvSpPr>
            <a:spLocks noGrp="1"/>
          </p:cNvSpPr>
          <p:nvPr>
            <p:ph type="sldNum" sz="quarter" idx="5"/>
          </p:nvPr>
        </p:nvSpPr>
        <p:spPr/>
        <p:txBody>
          <a:bodyPr/>
          <a:lstStyle/>
          <a:p>
            <a:fld id="{BBBB83C3-DF8C-438F-9E8E-C23CBDDB9A1C}" type="slidenum">
              <a:rPr lang="en-US" smtClean="0"/>
              <a:t>7</a:t>
            </a:fld>
            <a:endParaRPr lang="en-US"/>
          </a:p>
        </p:txBody>
      </p:sp>
    </p:spTree>
    <p:extLst>
      <p:ext uri="{BB962C8B-B14F-4D97-AF65-F5344CB8AC3E}">
        <p14:creationId xmlns:p14="http://schemas.microsoft.com/office/powerpoint/2010/main" val="408247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to complete the feedback survey: </a:t>
            </a:r>
          </a:p>
        </p:txBody>
      </p:sp>
      <p:sp>
        <p:nvSpPr>
          <p:cNvPr id="4" name="Slide Number Placeholder 3"/>
          <p:cNvSpPr>
            <a:spLocks noGrp="1"/>
          </p:cNvSpPr>
          <p:nvPr>
            <p:ph type="sldNum" sz="quarter" idx="5"/>
          </p:nvPr>
        </p:nvSpPr>
        <p:spPr/>
        <p:txBody>
          <a:bodyPr/>
          <a:lstStyle/>
          <a:p>
            <a:fld id="{BBBB83C3-DF8C-438F-9E8E-C23CBDDB9A1C}" type="slidenum">
              <a:rPr lang="en-US" smtClean="0"/>
              <a:t>10</a:t>
            </a:fld>
            <a:endParaRPr lang="en-US"/>
          </a:p>
        </p:txBody>
      </p:sp>
    </p:spTree>
    <p:extLst>
      <p:ext uri="{BB962C8B-B14F-4D97-AF65-F5344CB8AC3E}">
        <p14:creationId xmlns:p14="http://schemas.microsoft.com/office/powerpoint/2010/main" val="363202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VtMwjW6Gzqs?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cs typeface="Calibri Light"/>
              </a:rPr>
              <a:t>Diwali</a:t>
            </a:r>
            <a:endParaRPr lang="en-US">
              <a:solidFill>
                <a:schemeClr val="bg1"/>
              </a:solidFill>
              <a:cs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bg1"/>
                </a:solidFill>
                <a:cs typeface="Calibri"/>
              </a:rPr>
              <a:t>Human Relations, Diversity &amp; Equity</a:t>
            </a:r>
            <a:endParaRPr lang="en-US" dirty="0">
              <a:solidFill>
                <a:schemeClr val="bg1"/>
              </a:solidFill>
              <a:ea typeface="Calibri"/>
              <a:cs typeface="Calibri"/>
            </a:endParaRPr>
          </a:p>
          <a:p>
            <a:r>
              <a:rPr lang="en-US" dirty="0">
                <a:solidFill>
                  <a:schemeClr val="bg1"/>
                </a:solidFill>
                <a:ea typeface="Calibri"/>
                <a:cs typeface="Calibri"/>
              </a:rPr>
              <a:t>Student Support and Attendance Services</a:t>
            </a:r>
            <a:endParaRPr lang="en-US" dirty="0">
              <a:solidFill>
                <a:schemeClr val="bg1"/>
              </a:solidFill>
              <a:cs typeface="Calibri"/>
            </a:endParaRPr>
          </a:p>
        </p:txBody>
      </p:sp>
      <p:pic>
        <p:nvPicPr>
          <p:cNvPr id="4" name="Picture 3" descr="A close-up of a logo&#10;&#10;AI-generated content may be incorrect.">
            <a:extLst>
              <a:ext uri="{FF2B5EF4-FFF2-40B4-BE49-F238E27FC236}">
                <a16:creationId xmlns:a16="http://schemas.microsoft.com/office/drawing/2014/main" id="{4B9FACE9-9026-09DE-8310-11C559483D3B}"/>
              </a:ext>
            </a:extLst>
          </p:cNvPr>
          <p:cNvPicPr>
            <a:picLocks noChangeAspect="1"/>
          </p:cNvPicPr>
          <p:nvPr/>
        </p:nvPicPr>
        <p:blipFill>
          <a:blip r:embed="rId3"/>
          <a:stretch>
            <a:fillRect/>
          </a:stretch>
        </p:blipFill>
        <p:spPr>
          <a:xfrm>
            <a:off x="341642" y="6028336"/>
            <a:ext cx="1962150" cy="5810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817F4-51CE-47AF-8AA5-99ACC7295185}"/>
              </a:ext>
            </a:extLst>
          </p:cNvPr>
          <p:cNvSpPr>
            <a:spLocks noGrp="1"/>
          </p:cNvSpPr>
          <p:nvPr>
            <p:ph type="title"/>
          </p:nvPr>
        </p:nvSpPr>
        <p:spPr>
          <a:xfrm>
            <a:off x="863029" y="1012004"/>
            <a:ext cx="3416158" cy="4795408"/>
          </a:xfrm>
        </p:spPr>
        <p:txBody>
          <a:bodyPr>
            <a:normAutofit/>
          </a:bodyPr>
          <a:lstStyle/>
          <a:p>
            <a:r>
              <a:rPr lang="en-US" dirty="0">
                <a:solidFill>
                  <a:srgbClr val="FFFFFF"/>
                </a:solidFill>
                <a:cs typeface="Calibri Light"/>
              </a:rPr>
              <a:t>Teacher Feedback Survey</a:t>
            </a:r>
            <a:endParaRPr lang="en-US" dirty="0">
              <a:solidFill>
                <a:srgbClr val="FFFFFF"/>
              </a:solidFill>
            </a:endParaRPr>
          </a:p>
        </p:txBody>
      </p:sp>
      <p:pic>
        <p:nvPicPr>
          <p:cNvPr id="3" name="Picture 2" descr="A qr code on a blue background&#10;&#10;AI-generated content may be incorrect.">
            <a:extLst>
              <a:ext uri="{FF2B5EF4-FFF2-40B4-BE49-F238E27FC236}">
                <a16:creationId xmlns:a16="http://schemas.microsoft.com/office/drawing/2014/main" id="{AC26E3B2-3743-1D8C-5B12-16466A0B6C8B}"/>
              </a:ext>
            </a:extLst>
          </p:cNvPr>
          <p:cNvPicPr>
            <a:picLocks noChangeAspect="1"/>
          </p:cNvPicPr>
          <p:nvPr/>
        </p:nvPicPr>
        <p:blipFill>
          <a:blip r:embed="rId3"/>
          <a:stretch>
            <a:fillRect/>
          </a:stretch>
        </p:blipFill>
        <p:spPr>
          <a:xfrm>
            <a:off x="5861471" y="592168"/>
            <a:ext cx="5659286" cy="5659287"/>
          </a:xfrm>
          <a:prstGeom prst="rect">
            <a:avLst/>
          </a:prstGeom>
        </p:spPr>
      </p:pic>
    </p:spTree>
    <p:extLst>
      <p:ext uri="{BB962C8B-B14F-4D97-AF65-F5344CB8AC3E}">
        <p14:creationId xmlns:p14="http://schemas.microsoft.com/office/powerpoint/2010/main" val="120729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E303F-24D5-436C-824E-91ABAB52AD00}"/>
              </a:ext>
            </a:extLst>
          </p:cNvPr>
          <p:cNvSpPr>
            <a:spLocks noGrp="1"/>
          </p:cNvSpPr>
          <p:nvPr>
            <p:ph type="title"/>
          </p:nvPr>
        </p:nvSpPr>
        <p:spPr>
          <a:xfrm>
            <a:off x="804672" y="5116529"/>
            <a:ext cx="10592174" cy="1000655"/>
          </a:xfrm>
        </p:spPr>
        <p:txBody>
          <a:bodyPr vert="horz" lIns="91440" tIns="45720" rIns="91440" bIns="45720" rtlCol="0" anchor="t">
            <a:normAutofit/>
          </a:bodyPr>
          <a:lstStyle/>
          <a:p>
            <a:pPr algn="ctr"/>
            <a:r>
              <a:rPr lang="en-US" sz="2200" dirty="0">
                <a:solidFill>
                  <a:schemeClr val="tx2"/>
                </a:solidFill>
              </a:rPr>
              <a:t>For additional resources, visit us at: </a:t>
            </a:r>
            <a:br>
              <a:rPr lang="en-US" sz="2200" dirty="0">
                <a:solidFill>
                  <a:schemeClr val="tx2"/>
                </a:solidFill>
              </a:rPr>
            </a:br>
            <a:r>
              <a:rPr lang="en-US" sz="2200" dirty="0">
                <a:ea typeface="+mj-lt"/>
                <a:cs typeface="+mj-lt"/>
              </a:rPr>
              <a:t>https://www.lausd.org/human-relations </a:t>
            </a:r>
            <a:endParaRPr lang="en-US" dirty="0">
              <a:solidFill>
                <a:schemeClr val="tx2"/>
              </a:solidFill>
            </a:endParaRPr>
          </a:p>
        </p:txBody>
      </p:sp>
      <p:pic>
        <p:nvPicPr>
          <p:cNvPr id="3" name="Picture 2" descr="A screenshot of a web page&#10;&#10;AI-generated content may be incorrect.">
            <a:extLst>
              <a:ext uri="{FF2B5EF4-FFF2-40B4-BE49-F238E27FC236}">
                <a16:creationId xmlns:a16="http://schemas.microsoft.com/office/drawing/2014/main" id="{427BF89F-0DEF-5BE5-5FC7-B4F8CBA986A0}"/>
              </a:ext>
            </a:extLst>
          </p:cNvPr>
          <p:cNvPicPr>
            <a:picLocks noChangeAspect="1"/>
          </p:cNvPicPr>
          <p:nvPr/>
        </p:nvPicPr>
        <p:blipFill>
          <a:blip r:embed="rId2"/>
          <a:srcRect t="772" b="14662"/>
          <a:stretch>
            <a:fillRect/>
          </a:stretch>
        </p:blipFill>
        <p:spPr>
          <a:xfrm>
            <a:off x="-1" y="575104"/>
            <a:ext cx="12192001" cy="4201449"/>
          </a:xfrm>
          <a:prstGeom prst="rect">
            <a:avLst/>
          </a:prstGeom>
        </p:spPr>
      </p:pic>
      <p:grpSp>
        <p:nvGrpSpPr>
          <p:cNvPr id="43" name="Group 4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44" name="Freeform: Shape 4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578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2D129-0768-473D-BCC2-815D6EA41ED8}"/>
              </a:ext>
            </a:extLst>
          </p:cNvPr>
          <p:cNvSpPr>
            <a:spLocks noGrp="1"/>
          </p:cNvSpPr>
          <p:nvPr>
            <p:ph type="title"/>
          </p:nvPr>
        </p:nvSpPr>
        <p:spPr>
          <a:xfrm>
            <a:off x="1006900" y="1188637"/>
            <a:ext cx="3141430" cy="4480726"/>
          </a:xfrm>
        </p:spPr>
        <p:txBody>
          <a:bodyPr>
            <a:normAutofit/>
          </a:bodyPr>
          <a:lstStyle/>
          <a:p>
            <a:pPr algn="r"/>
            <a:r>
              <a:rPr lang="en-US" sz="6600">
                <a:cs typeface="Calibri Light"/>
              </a:rPr>
              <a:t>Would you rather...</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759019-5327-473F-A9AA-0538D5C9387C}"/>
              </a:ext>
            </a:extLst>
          </p:cNvPr>
          <p:cNvSpPr>
            <a:spLocks noGrp="1"/>
          </p:cNvSpPr>
          <p:nvPr>
            <p:ph idx="1"/>
          </p:nvPr>
        </p:nvSpPr>
        <p:spPr>
          <a:xfrm>
            <a:off x="5138928" y="1338729"/>
            <a:ext cx="4795584" cy="4180542"/>
          </a:xfrm>
        </p:spPr>
        <p:txBody>
          <a:bodyPr vert="horz" lIns="91440" tIns="45720" rIns="91440" bIns="45720" rtlCol="0" anchor="ctr">
            <a:normAutofit/>
          </a:bodyPr>
          <a:lstStyle/>
          <a:p>
            <a:r>
              <a:rPr lang="en-US" sz="2400">
                <a:cs typeface="Calibri"/>
              </a:rPr>
              <a:t>Go to the past and meet your ancestors</a:t>
            </a:r>
          </a:p>
          <a:p>
            <a:endParaRPr lang="en-US" sz="2400">
              <a:cs typeface="Calibri"/>
            </a:endParaRPr>
          </a:p>
          <a:p>
            <a:r>
              <a:rPr lang="en-US" sz="2400">
                <a:cs typeface="Calibri"/>
              </a:rPr>
              <a:t>Go to the future and meet your great, great grandchildren</a:t>
            </a:r>
          </a:p>
        </p:txBody>
      </p:sp>
    </p:spTree>
    <p:extLst>
      <p:ext uri="{BB962C8B-B14F-4D97-AF65-F5344CB8AC3E}">
        <p14:creationId xmlns:p14="http://schemas.microsoft.com/office/powerpoint/2010/main" val="326829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6080AA-D69B-422F-BD0E-313034A6FC1E}"/>
              </a:ext>
            </a:extLst>
          </p:cNvPr>
          <p:cNvSpPr>
            <a:spLocks noGrp="1"/>
          </p:cNvSpPr>
          <p:nvPr>
            <p:ph type="title"/>
          </p:nvPr>
        </p:nvSpPr>
        <p:spPr/>
        <p:txBody>
          <a:bodyPr/>
          <a:lstStyle/>
          <a:p>
            <a:r>
              <a:rPr lang="en-US" dirty="0">
                <a:cs typeface="Calibri Light"/>
              </a:rPr>
              <a:t>Objective</a:t>
            </a:r>
            <a:endParaRPr lang="en-US" dirty="0"/>
          </a:p>
        </p:txBody>
      </p:sp>
      <p:graphicFrame>
        <p:nvGraphicFramePr>
          <p:cNvPr id="4" name="Diagram 4">
            <a:extLst>
              <a:ext uri="{FF2B5EF4-FFF2-40B4-BE49-F238E27FC236}">
                <a16:creationId xmlns:a16="http://schemas.microsoft.com/office/drawing/2014/main" id="{66AF794D-903E-4CE4-A801-43F5D4B19C6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23DF2-2D1E-4857-906C-EEC42789B42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What is Diwali?</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EAA8A2-AD71-43C6-8041-12D6EDE101D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a festival of lights and one of the major festivals celebrated mainly by Hindus, Jains, and Sikhs.</a:t>
            </a:r>
          </a:p>
          <a:p>
            <a:endParaRPr lang="en-US" dirty="0">
              <a:cs typeface="Calibri"/>
            </a:endParaRPr>
          </a:p>
          <a:p>
            <a:r>
              <a:rPr lang="en-US" dirty="0">
                <a:ea typeface="+mn-lt"/>
                <a:cs typeface="+mn-lt"/>
              </a:rPr>
              <a:t>usually lasts five days and celebrated during the Hindu Lunisolar month Kartika (between mid-October and mid-November).</a:t>
            </a:r>
            <a:endParaRPr lang="en-US" dirty="0">
              <a:cs typeface="Calibri"/>
            </a:endParaRPr>
          </a:p>
          <a:p>
            <a:endParaRPr lang="en-US" dirty="0">
              <a:cs typeface="Calibri"/>
            </a:endParaRPr>
          </a:p>
          <a:p>
            <a:r>
              <a:rPr lang="en-US" dirty="0">
                <a:ea typeface="+mn-lt"/>
                <a:cs typeface="+mn-lt"/>
              </a:rPr>
              <a:t>One of the most popular festivals of Hinduism, Diwali symbolizes the spiritual "victory of light over darkness, good over evil, and knowledge over ignorance". </a:t>
            </a:r>
            <a:endParaRPr lang="en-US" dirty="0">
              <a:cs typeface="Calibri"/>
            </a:endParaRPr>
          </a:p>
          <a:p>
            <a:endParaRPr lang="en-US" dirty="0">
              <a:cs typeface="Calibri"/>
            </a:endParaRPr>
          </a:p>
        </p:txBody>
      </p:sp>
    </p:spTree>
    <p:extLst>
      <p:ext uri="{BB962C8B-B14F-4D97-AF65-F5344CB8AC3E}">
        <p14:creationId xmlns:p14="http://schemas.microsoft.com/office/powerpoint/2010/main" val="421876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E683-6D03-4E50-B2C9-F06CB8CB4788}"/>
              </a:ext>
            </a:extLst>
          </p:cNvPr>
          <p:cNvSpPr>
            <a:spLocks noGrp="1"/>
          </p:cNvSpPr>
          <p:nvPr>
            <p:ph type="title"/>
          </p:nvPr>
        </p:nvSpPr>
        <p:spPr>
          <a:xfrm>
            <a:off x="1653363" y="365760"/>
            <a:ext cx="9367203" cy="1188720"/>
          </a:xfrm>
        </p:spPr>
        <p:txBody>
          <a:bodyPr>
            <a:normAutofit/>
          </a:bodyPr>
          <a:lstStyle/>
          <a:p>
            <a:r>
              <a:rPr lang="en-US" dirty="0">
                <a:cs typeface="Calibri Light"/>
              </a:rPr>
              <a:t>The 5 Days</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9B6281-70E3-4694-895D-C8EA55714B32}"/>
              </a:ext>
            </a:extLst>
          </p:cNvPr>
          <p:cNvSpPr>
            <a:spLocks noGrp="1"/>
          </p:cNvSpPr>
          <p:nvPr>
            <p:ph idx="1"/>
          </p:nvPr>
        </p:nvSpPr>
        <p:spPr>
          <a:xfrm>
            <a:off x="1653363" y="1849701"/>
            <a:ext cx="9367204" cy="4864123"/>
          </a:xfrm>
        </p:spPr>
        <p:txBody>
          <a:bodyPr vert="horz" lIns="91440" tIns="45720" rIns="91440" bIns="45720" rtlCol="0" anchor="t">
            <a:noAutofit/>
          </a:bodyPr>
          <a:lstStyle/>
          <a:p>
            <a:r>
              <a:rPr lang="en-US" sz="1800" dirty="0">
                <a:ea typeface="+mn-lt"/>
                <a:cs typeface="+mn-lt"/>
              </a:rPr>
              <a:t> The first day of the festival when celebrants prepare by cleaning their homes and making decorations on the floor, such as </a:t>
            </a:r>
            <a:r>
              <a:rPr lang="en-US" sz="1800" i="1" dirty="0">
                <a:ea typeface="+mn-lt"/>
                <a:cs typeface="+mn-lt"/>
              </a:rPr>
              <a:t>rangolis</a:t>
            </a:r>
            <a:r>
              <a:rPr lang="en-US" sz="1800" dirty="0">
                <a:ea typeface="+mn-lt"/>
                <a:cs typeface="+mn-lt"/>
              </a:rPr>
              <a:t>.</a:t>
            </a:r>
          </a:p>
          <a:p>
            <a:endParaRPr lang="en-US" sz="1800" dirty="0">
              <a:cs typeface="Calibri" panose="020F0502020204030204"/>
            </a:endParaRPr>
          </a:p>
          <a:p>
            <a:r>
              <a:rPr lang="en-US" sz="1800" dirty="0">
                <a:ea typeface="+mn-lt"/>
                <a:cs typeface="+mn-lt"/>
              </a:rPr>
              <a:t>The second day is Naraka Chaturdashi.</a:t>
            </a:r>
          </a:p>
          <a:p>
            <a:endParaRPr lang="en-US" sz="1800" dirty="0">
              <a:cs typeface="Calibri" panose="020F0502020204030204"/>
            </a:endParaRPr>
          </a:p>
          <a:p>
            <a:r>
              <a:rPr lang="en-US" sz="1800" dirty="0">
                <a:ea typeface="+mn-lt"/>
                <a:cs typeface="+mn-lt"/>
              </a:rPr>
              <a:t>The third day is the day of Lakshmi Puja and the darkest night of the traditional month.</a:t>
            </a:r>
          </a:p>
          <a:p>
            <a:endParaRPr lang="en-US" sz="1800" dirty="0">
              <a:cs typeface="Calibri" panose="020F0502020204030204"/>
            </a:endParaRPr>
          </a:p>
          <a:p>
            <a:r>
              <a:rPr lang="en-US" sz="1800" dirty="0">
                <a:ea typeface="+mn-lt"/>
                <a:cs typeface="+mn-lt"/>
              </a:rPr>
              <a:t>In some parts of India, the day after Lakshmi Puja is marked with the </a:t>
            </a:r>
            <a:r>
              <a:rPr lang="en-US" sz="1800" i="1" dirty="0">
                <a:ea typeface="+mn-lt"/>
                <a:cs typeface="+mn-lt"/>
              </a:rPr>
              <a:t>Govardhan Puja and </a:t>
            </a:r>
            <a:r>
              <a:rPr lang="en-US" sz="1800" i="1" dirty="0" err="1">
                <a:ea typeface="+mn-lt"/>
                <a:cs typeface="+mn-lt"/>
              </a:rPr>
              <a:t>Balipratipada</a:t>
            </a:r>
            <a:r>
              <a:rPr lang="en-US" sz="1800" i="1" dirty="0">
                <a:ea typeface="+mn-lt"/>
                <a:cs typeface="+mn-lt"/>
              </a:rPr>
              <a:t> (Padwa)</a:t>
            </a:r>
            <a:r>
              <a:rPr lang="en-US" sz="1800" dirty="0">
                <a:ea typeface="+mn-lt"/>
                <a:cs typeface="+mn-lt"/>
              </a:rPr>
              <a:t>.</a:t>
            </a:r>
          </a:p>
          <a:p>
            <a:endParaRPr lang="en-US" sz="1800" dirty="0">
              <a:cs typeface="Calibri" panose="020F0502020204030204"/>
            </a:endParaRPr>
          </a:p>
          <a:p>
            <a:r>
              <a:rPr lang="en-US" sz="1800" dirty="0">
                <a:ea typeface="+mn-lt"/>
                <a:cs typeface="+mn-lt"/>
              </a:rPr>
              <a:t>Some Hindu communities mark the last day as Bhai Dooj or the regional equivalent, which is dedicated to the bond between sister and brother, while other Hindu and Sikh craftsmen communities mark this day as Vishwakarma Puja and observe it by performing maintenance in their work-spaces and offering prayers.</a:t>
            </a:r>
            <a:endParaRPr lang="en-US" sz="1800" dirty="0">
              <a:cs typeface="Calibri" panose="020F0502020204030204"/>
            </a:endParaRPr>
          </a:p>
        </p:txBody>
      </p:sp>
    </p:spTree>
    <p:extLst>
      <p:ext uri="{BB962C8B-B14F-4D97-AF65-F5344CB8AC3E}">
        <p14:creationId xmlns:p14="http://schemas.microsoft.com/office/powerpoint/2010/main" val="279468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Shape 2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2F95B4-95F2-4253-947E-7F189D210FC1}"/>
              </a:ext>
            </a:extLst>
          </p:cNvPr>
          <p:cNvSpPr>
            <a:spLocks noGrp="1"/>
          </p:cNvSpPr>
          <p:nvPr>
            <p:ph type="title"/>
          </p:nvPr>
        </p:nvSpPr>
        <p:spPr>
          <a:xfrm>
            <a:off x="934872" y="982272"/>
            <a:ext cx="3388419" cy="4560970"/>
          </a:xfrm>
        </p:spPr>
        <p:txBody>
          <a:bodyPr>
            <a:normAutofit/>
          </a:bodyPr>
          <a:lstStyle/>
          <a:p>
            <a:r>
              <a:rPr lang="en-US" sz="4000">
                <a:solidFill>
                  <a:srgbClr val="FFFFFF"/>
                </a:solidFill>
                <a:cs typeface="Calibri Light"/>
              </a:rPr>
              <a:t>The Festival</a:t>
            </a:r>
            <a:endParaRPr lang="en-US" sz="4000">
              <a:solidFill>
                <a:srgbClr val="FFFFFF"/>
              </a:solidFill>
            </a:endParaRPr>
          </a:p>
        </p:txBody>
      </p:sp>
      <p:sp>
        <p:nvSpPr>
          <p:cNvPr id="2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6573578-7C05-4CFF-B8E5-973C6144E1F8}"/>
              </a:ext>
            </a:extLst>
          </p:cNvPr>
          <p:cNvSpPr>
            <a:spLocks noGrp="1"/>
          </p:cNvSpPr>
          <p:nvPr>
            <p:ph idx="1"/>
          </p:nvPr>
        </p:nvSpPr>
        <p:spPr>
          <a:xfrm>
            <a:off x="5221862" y="1538190"/>
            <a:ext cx="5948831" cy="4830533"/>
          </a:xfrm>
        </p:spPr>
        <p:txBody>
          <a:bodyPr vert="horz" lIns="91440" tIns="45720" rIns="91440" bIns="45720" rtlCol="0" anchor="ctr">
            <a:noAutofit/>
          </a:bodyPr>
          <a:lstStyle/>
          <a:p>
            <a:r>
              <a:rPr lang="en-US" sz="1800" dirty="0">
                <a:solidFill>
                  <a:srgbClr val="FEFFFF"/>
                </a:solidFill>
                <a:cs typeface="Calibri"/>
              </a:rPr>
              <a:t>During Diwali, people wear their finest clothes</a:t>
            </a:r>
          </a:p>
          <a:p>
            <a:endParaRPr lang="en-US" sz="1800" dirty="0">
              <a:solidFill>
                <a:srgbClr val="FEFFFF"/>
              </a:solidFill>
              <a:cs typeface="Calibri"/>
            </a:endParaRPr>
          </a:p>
          <a:p>
            <a:r>
              <a:rPr lang="en-US" sz="1800" dirty="0">
                <a:solidFill>
                  <a:srgbClr val="FEFFFF"/>
                </a:solidFill>
                <a:cs typeface="Calibri"/>
              </a:rPr>
              <a:t>Illuminate the interior and exterior of their homes with the </a:t>
            </a:r>
            <a:r>
              <a:rPr lang="en-US" sz="1800" dirty="0" err="1">
                <a:solidFill>
                  <a:srgbClr val="FEFFFF"/>
                </a:solidFill>
                <a:cs typeface="Calibri"/>
              </a:rPr>
              <a:t>diyas</a:t>
            </a:r>
            <a:r>
              <a:rPr lang="en-US" sz="1800" dirty="0">
                <a:solidFill>
                  <a:srgbClr val="FEFFFF"/>
                </a:solidFill>
                <a:cs typeface="Calibri"/>
              </a:rPr>
              <a:t> and rangolis</a:t>
            </a:r>
          </a:p>
          <a:p>
            <a:endParaRPr lang="en-US" sz="1800" dirty="0">
              <a:solidFill>
                <a:srgbClr val="FEFFFF"/>
              </a:solidFill>
              <a:cs typeface="Calibri"/>
            </a:endParaRPr>
          </a:p>
          <a:p>
            <a:r>
              <a:rPr lang="en-US" sz="1800" dirty="0">
                <a:solidFill>
                  <a:srgbClr val="FEFFFF"/>
                </a:solidFill>
                <a:cs typeface="Calibri"/>
              </a:rPr>
              <a:t>They perform </a:t>
            </a:r>
            <a:r>
              <a:rPr lang="en-US" sz="1800" i="1" dirty="0" err="1">
                <a:solidFill>
                  <a:srgbClr val="FEFFFF"/>
                </a:solidFill>
                <a:cs typeface="Calibri"/>
              </a:rPr>
              <a:t>lakshmi</a:t>
            </a:r>
            <a:r>
              <a:rPr lang="en-US" sz="1800" i="1" dirty="0">
                <a:solidFill>
                  <a:srgbClr val="FEFFFF"/>
                </a:solidFill>
                <a:cs typeface="Calibri"/>
              </a:rPr>
              <a:t> puja</a:t>
            </a:r>
            <a:r>
              <a:rPr lang="en-US" sz="1800" dirty="0">
                <a:solidFill>
                  <a:srgbClr val="FEFFFF"/>
                </a:solidFill>
                <a:cs typeface="Calibri"/>
              </a:rPr>
              <a:t> (worship ceremonies of Lakshmi – the goddess of prosperity and wealth</a:t>
            </a:r>
          </a:p>
          <a:p>
            <a:endParaRPr lang="en-US" sz="1800" dirty="0">
              <a:solidFill>
                <a:srgbClr val="FEFFFF"/>
              </a:solidFill>
              <a:cs typeface="Calibri"/>
            </a:endParaRPr>
          </a:p>
          <a:p>
            <a:r>
              <a:rPr lang="en-US" sz="1800" dirty="0">
                <a:solidFill>
                  <a:srgbClr val="FEFFFF"/>
                </a:solidFill>
                <a:cs typeface="Calibri"/>
              </a:rPr>
              <a:t>Light fireworks</a:t>
            </a:r>
          </a:p>
          <a:p>
            <a:endParaRPr lang="en-US" sz="1800" dirty="0">
              <a:solidFill>
                <a:srgbClr val="FEFFFF"/>
              </a:solidFill>
              <a:cs typeface="Calibri"/>
            </a:endParaRPr>
          </a:p>
          <a:p>
            <a:r>
              <a:rPr lang="en-US" sz="1800" dirty="0">
                <a:solidFill>
                  <a:srgbClr val="FEFFFF"/>
                </a:solidFill>
                <a:cs typeface="Calibri"/>
              </a:rPr>
              <a:t>Partake in family feasts</a:t>
            </a:r>
          </a:p>
          <a:p>
            <a:endParaRPr lang="en-US" sz="1800" dirty="0">
              <a:solidFill>
                <a:srgbClr val="FEFFFF"/>
              </a:solidFill>
              <a:cs typeface="Calibri"/>
            </a:endParaRPr>
          </a:p>
          <a:p>
            <a:r>
              <a:rPr lang="en-US" sz="1800" dirty="0">
                <a:solidFill>
                  <a:srgbClr val="FEFFFF"/>
                </a:solidFill>
                <a:cs typeface="Calibri"/>
              </a:rPr>
              <a:t>Mithai  (sweets) and gifts are shared </a:t>
            </a:r>
          </a:p>
        </p:txBody>
      </p:sp>
    </p:spTree>
    <p:extLst>
      <p:ext uri="{BB962C8B-B14F-4D97-AF65-F5344CB8AC3E}">
        <p14:creationId xmlns:p14="http://schemas.microsoft.com/office/powerpoint/2010/main" val="342474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2C265-FCF2-42B5-BCF0-3E0676726F5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 is Diwali?</a:t>
            </a:r>
          </a:p>
        </p:txBody>
      </p:sp>
      <p:pic>
        <p:nvPicPr>
          <p:cNvPr id="4" name="Picture 4">
            <a:hlinkClick r:id="" action="ppaction://media"/>
            <a:extLst>
              <a:ext uri="{FF2B5EF4-FFF2-40B4-BE49-F238E27FC236}">
                <a16:creationId xmlns:a16="http://schemas.microsoft.com/office/drawing/2014/main" id="{C3C221DA-242E-4B4F-813C-ECBF36495571}"/>
              </a:ext>
            </a:extLst>
          </p:cNvPr>
          <p:cNvPicPr>
            <a:picLocks noGrp="1" noRot="1" noChangeAspect="1"/>
          </p:cNvPicPr>
          <p:nvPr>
            <p:ph idx="1"/>
            <a:videoFile r:link="rId1"/>
          </p:nvPr>
        </p:nvPicPr>
        <p:blipFill>
          <a:blip r:embed="rId4"/>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415352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6CBB4-503D-43EF-9519-B1C9FC4680AC}"/>
              </a:ext>
            </a:extLst>
          </p:cNvPr>
          <p:cNvSpPr>
            <a:spLocks noGrp="1"/>
          </p:cNvSpPr>
          <p:nvPr>
            <p:ph type="title"/>
          </p:nvPr>
        </p:nvSpPr>
        <p:spPr>
          <a:xfrm>
            <a:off x="5297762" y="329184"/>
            <a:ext cx="6251110" cy="1783080"/>
          </a:xfrm>
        </p:spPr>
        <p:txBody>
          <a:bodyPr anchor="b">
            <a:normAutofit/>
          </a:bodyPr>
          <a:lstStyle/>
          <a:p>
            <a:r>
              <a:rPr lang="en-US" sz="5400">
                <a:cs typeface="Calibri Light"/>
              </a:rPr>
              <a:t>Time to Share</a:t>
            </a:r>
            <a:endParaRPr lang="en-US" sz="5400"/>
          </a:p>
        </p:txBody>
      </p:sp>
      <p:pic>
        <p:nvPicPr>
          <p:cNvPr id="7" name="Picture 4">
            <a:extLst>
              <a:ext uri="{FF2B5EF4-FFF2-40B4-BE49-F238E27FC236}">
                <a16:creationId xmlns:a16="http://schemas.microsoft.com/office/drawing/2014/main" id="{FDC06D42-C44C-43A6-B25B-B712BC516041}"/>
              </a:ext>
            </a:extLst>
          </p:cNvPr>
          <p:cNvPicPr>
            <a:picLocks noChangeAspect="1"/>
          </p:cNvPicPr>
          <p:nvPr/>
        </p:nvPicPr>
        <p:blipFill rotWithShape="1">
          <a:blip r:embed="rId2"/>
          <a:srcRect l="18104" r="36631"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E5E9B9-A073-4C9B-B8D3-B70439471A19}"/>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2200">
                <a:cs typeface="Calibri"/>
              </a:rPr>
              <a:t>Are there any other events in your culture that you celebrate? If so, what? </a:t>
            </a:r>
          </a:p>
          <a:p>
            <a:endParaRPr lang="en-US" sz="2200">
              <a:cs typeface="Calibri"/>
            </a:endParaRPr>
          </a:p>
          <a:p>
            <a:r>
              <a:rPr lang="en-US" sz="2200">
                <a:cs typeface="Calibri"/>
              </a:rPr>
              <a:t>Is this like any other cultural event you've celebrated or heard of?</a:t>
            </a:r>
          </a:p>
        </p:txBody>
      </p:sp>
    </p:spTree>
    <p:extLst>
      <p:ext uri="{BB962C8B-B14F-4D97-AF65-F5344CB8AC3E}">
        <p14:creationId xmlns:p14="http://schemas.microsoft.com/office/powerpoint/2010/main" val="363415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49ED1660-61EC-4CC0-94AC-A8B3B150E949}"/>
              </a:ext>
            </a:extLst>
          </p:cNvPr>
          <p:cNvPicPr>
            <a:picLocks noGrp="1" noChangeAspect="1"/>
          </p:cNvPicPr>
          <p:nvPr>
            <p:ph idx="1"/>
          </p:nvPr>
        </p:nvPicPr>
        <p:blipFill rotWithShape="1">
          <a:blip r:embed="rId2"/>
          <a:srcRect l="4958" r="4957"/>
          <a:stretch/>
        </p:blipFill>
        <p:spPr>
          <a:xfrm>
            <a:off x="-1" y="10"/>
            <a:ext cx="6096001" cy="6857990"/>
          </a:xfrm>
          <a:prstGeom prst="rect">
            <a:avLst/>
          </a:prstGeom>
        </p:spPr>
      </p:pic>
      <p:pic>
        <p:nvPicPr>
          <p:cNvPr id="6" name="Picture 6" descr="A clock sitting in the dark&#10;&#10;Description automatically generated">
            <a:extLst>
              <a:ext uri="{FF2B5EF4-FFF2-40B4-BE49-F238E27FC236}">
                <a16:creationId xmlns:a16="http://schemas.microsoft.com/office/drawing/2014/main" id="{C928A534-0FD6-4D04-BB0C-EFFAF87A6236}"/>
              </a:ext>
            </a:extLst>
          </p:cNvPr>
          <p:cNvPicPr>
            <a:picLocks noChangeAspect="1"/>
          </p:cNvPicPr>
          <p:nvPr/>
        </p:nvPicPr>
        <p:blipFill rotWithShape="1">
          <a:blip r:embed="rId3"/>
          <a:srcRect l="5699" r="5434"/>
          <a:stretch/>
        </p:blipFill>
        <p:spPr>
          <a:xfrm>
            <a:off x="6094476" y="10"/>
            <a:ext cx="6094477" cy="6857990"/>
          </a:xfrm>
          <a:prstGeom prst="rect">
            <a:avLst/>
          </a:prstGeom>
        </p:spPr>
      </p:pic>
      <p:sp>
        <p:nvSpPr>
          <p:cNvPr id="13" name="Rectangle 12">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C690D2-75D8-4397-8FEF-5D4886E81610}"/>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Which is better?</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3667166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14A0F-2C95-4DD4-AA4F-817D4815C1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370E22-BE0D-41E9-BED3-3BAC41D6C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CF3A7E-837B-4987-A1A2-BAB3369C6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398</Words>
  <Application>Microsoft Office PowerPoint</Application>
  <PresentationFormat>Widescreen</PresentationFormat>
  <Paragraphs>52</Paragraphs>
  <Slides>11</Slides>
  <Notes>2</Notes>
  <HiddenSlides>1</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Diwali</vt:lpstr>
      <vt:lpstr>Would you rather...</vt:lpstr>
      <vt:lpstr>Objective</vt:lpstr>
      <vt:lpstr>What is Diwali?</vt:lpstr>
      <vt:lpstr>The 5 Days</vt:lpstr>
      <vt:lpstr>The Festival</vt:lpstr>
      <vt:lpstr>What is Diwali?</vt:lpstr>
      <vt:lpstr>Time to Share</vt:lpstr>
      <vt:lpstr>Which is better?</vt:lpstr>
      <vt:lpstr>Teacher Feedback Survey</vt:lpstr>
      <vt:lpstr>For additional resources, visit us at:  https://www.lausd.org/human-relations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TG</dc:creator>
  <cp:lastModifiedBy>Hall, Julie</cp:lastModifiedBy>
  <cp:revision>288</cp:revision>
  <dcterms:created xsi:type="dcterms:W3CDTF">2020-11-16T17:10:01Z</dcterms:created>
  <dcterms:modified xsi:type="dcterms:W3CDTF">2025-08-14T21:45:42Z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